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3BA402-E136-4F66-92CB-7C0C9C075B5C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8F9FC8-1C53-4990-943B-E4E8313E49B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5700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BE4BCA-C5DD-409E-84DC-7B3E46B01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FB410F4-5E20-4818-9DF5-B1FF88703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A1BB3D2-9D55-4FD0-A004-C4E44BB46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8F5A22-5F59-4E93-8E86-4ABACF561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D35C79-A1A4-4B7D-8E24-661A01EF5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1211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8A767D-2A88-4A7F-91D2-8D43A9A05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3FE6158-E47F-4591-9AF6-6E59E4BC7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24C4441-6A28-4CFA-AEA5-79EE7C32E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DC7772-8E31-4D0F-B0AA-A680EC9C7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22F7D5-3DB4-4AAB-BE42-DF4522A4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180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1BC8653-9A23-4C7F-BB98-841FD5CBC0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D790B6A-0C72-4DB7-B4B7-55EFC5E2CC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CF0CC98-58AA-4434-953D-0DE254F54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719C7A-E740-4D8D-AE10-30B0BA463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490D1C-6B00-4487-97AB-2DA74BDF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796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3CFA6B-8E81-41AE-A9FA-C9076C4FA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8D914E-D8D3-46E4-B99F-F194CA896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CDC7BD-5102-4EFB-9E5D-49C77EFFC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5BBCF39-699B-4B21-B661-2DAA66075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99CC29-8499-4AB6-9E4E-0249A6CD9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480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D54020-0E14-4974-B701-CA8771100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6A8D615-AF40-4261-B6E1-F441487A4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3C2004-8BB3-40A3-B328-4CFF27B5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F80E4AB-C03C-436E-8831-B67C37D21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4E74F26-1C53-4C30-BBA3-616DC15E9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9334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140A77-E88A-4F50-BD9C-FC88DF24E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CAED20-04AF-4905-A4D2-4282F3795B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E0C60CE-B608-4B1F-ACFD-00B6BE632D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1F81E96-09B0-48B2-B5A8-0890206A2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1EA47A1-50AC-4077-949C-D256B6F65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276ABB-8EE1-4FA3-B24E-416F823A0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2697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FC238-17D5-4984-9D70-BD56F0AEE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6D1519A-A86C-45BD-859F-73F7D29A9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8459D8-53B0-4C99-B9F8-35D5DBD47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6CAEFCA-6C5A-490C-8EA5-192D61208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AF78A6B-778D-4645-AE47-28410733A2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B436105-70AB-4848-A34E-F69A64227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108177B-4CF2-49E8-A7D7-FCE7DDBC9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F41DE07-47D3-43CA-81CC-09768E029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9829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1E0C0A-224E-430B-9E40-341609F10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69F09D8-F596-431C-85D3-964796921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3570DBA-95D6-43B5-A6BD-EA47856A9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6528B68-B214-4A14-A064-56E2EE7EA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9822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39E39B7-8104-4786-81D8-D9651ED77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44D522E-4A56-4A14-B70E-622628107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1E40832-4961-460D-8A0E-831A2A0F5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0702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0AA1DE-432D-4C3A-BF6E-56FBC49E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BF6AA5-F023-46ED-AE7C-8ADE8C4D6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62DA92-CC71-4F53-A9CA-56DE3D5739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8D54812-6098-43BE-BFE0-FEF79D956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18A77F1-44BF-42A9-8653-6806A90E8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B9FDFAE-1845-43E6-A169-E1CCA7B2C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7819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A457B6-76D8-4030-83C1-792A93EE7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72E1896-098A-4DDB-8B6D-A17BEF8315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3AE84FD-AEDC-48B9-9B87-34DA9528EC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394296F-B3F7-44F6-9F70-A3FD5CC6C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E50666C-5F99-4A85-8146-D08A80F49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DD953C-C3C4-45E8-9368-AAD253DA3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154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8FBE901-22FB-4032-8CFA-012488A0A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FC36EB-52A7-411B-A0DC-3871D32C9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8B59DD-C696-4717-8385-95AED21021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BF852F-6559-495A-91DD-67B30623D2E9}" type="datetimeFigureOut">
              <a:rPr lang="de-DE" smtClean="0"/>
              <a:t>12.07.2023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B1A1E5-E58B-43B9-956E-7D191F1E5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449920-2293-43BA-A76F-402DF1A6C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AC724-89EE-4A56-BBB2-D2529CC51A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0671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13081A-171D-4DC1-B869-E14D2D496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 Setup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671C659-97D1-4FC7-A6BC-CD0E845444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696901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4BE9E3-A879-4889-B301-40BCB5231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Position Test Setup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246D35B-B34D-412B-801B-7D21DBA733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539307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A3D7D5-0182-49C2-9F7B-06C76A22E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Laser Position </a:t>
            </a:r>
            <a:r>
              <a:rPr lang="de-DE" dirty="0" err="1"/>
              <a:t>Accuracy</a:t>
            </a:r>
            <a:r>
              <a:rPr lang="de-DE" dirty="0"/>
              <a:t> Test </a:t>
            </a:r>
            <a:r>
              <a:rPr lang="de-DE" dirty="0" err="1"/>
              <a:t>Results</a:t>
            </a:r>
            <a:endParaRPr lang="de-DE" dirty="0"/>
          </a:p>
        </p:txBody>
      </p:sp>
      <p:graphicFrame>
        <p:nvGraphicFramePr>
          <p:cNvPr id="10" name="Inhaltsplatzhalter 9">
            <a:extLst>
              <a:ext uri="{FF2B5EF4-FFF2-40B4-BE49-F238E27FC236}">
                <a16:creationId xmlns:a16="http://schemas.microsoft.com/office/drawing/2014/main" id="{E80425F6-0077-48D6-9A72-C3846E8BD1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9451262"/>
              </p:ext>
            </p:extLst>
          </p:nvPr>
        </p:nvGraphicFramePr>
        <p:xfrm>
          <a:off x="3909695" y="2711450"/>
          <a:ext cx="4372610" cy="2579688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511300">
                  <a:extLst>
                    <a:ext uri="{9D8B030D-6E8A-4147-A177-3AD203B41FA5}">
                      <a16:colId xmlns:a16="http://schemas.microsoft.com/office/drawing/2014/main" val="1672924603"/>
                    </a:ext>
                  </a:extLst>
                </a:gridCol>
                <a:gridCol w="1407795">
                  <a:extLst>
                    <a:ext uri="{9D8B030D-6E8A-4147-A177-3AD203B41FA5}">
                      <a16:colId xmlns:a16="http://schemas.microsoft.com/office/drawing/2014/main" val="2932154517"/>
                    </a:ext>
                  </a:extLst>
                </a:gridCol>
                <a:gridCol w="1453515">
                  <a:extLst>
                    <a:ext uri="{9D8B030D-6E8A-4147-A177-3AD203B41FA5}">
                      <a16:colId xmlns:a16="http://schemas.microsoft.com/office/drawing/2014/main" val="24850718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Mirror Input (mm)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Mirror Input y (mm)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Measured Distance (mm)</a:t>
                      </a:r>
                      <a:endParaRPr lang="de-DE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30473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-3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-2.956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509421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-2.5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-2.469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08861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-2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-1.967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98255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-1.5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-1.455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679101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-1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-0.986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716521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-0.5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-0.496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5999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0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0.0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04905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0.5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0.481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985516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1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0.967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59525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1.5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1.463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373849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2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1.922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871069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2.5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2.412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461108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3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2.91</a:t>
                      </a:r>
                      <a:endParaRPr lang="de-DE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2086195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F64120A9-2EB2-4C96-840E-8C2DBBC01F3E}"/>
              </a:ext>
            </a:extLst>
          </p:cNvPr>
          <p:cNvSpPr txBox="1"/>
          <p:nvPr/>
        </p:nvSpPr>
        <p:spPr>
          <a:xfrm>
            <a:off x="1098958" y="1690688"/>
            <a:ext cx="576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mirror</a:t>
            </a:r>
            <a:r>
              <a:rPr lang="de-DE" dirty="0"/>
              <a:t> and </a:t>
            </a:r>
            <a:r>
              <a:rPr lang="de-DE" dirty="0" err="1"/>
              <a:t>target</a:t>
            </a:r>
            <a:r>
              <a:rPr lang="de-DE" dirty="0"/>
              <a:t> plane: 425 mm</a:t>
            </a:r>
          </a:p>
        </p:txBody>
      </p:sp>
    </p:spTree>
    <p:extLst>
      <p:ext uri="{BB962C8B-B14F-4D97-AF65-F5344CB8AC3E}">
        <p14:creationId xmlns:p14="http://schemas.microsoft.com/office/powerpoint/2010/main" val="3617992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AB2CAA-86F9-412B-9AE0-07776CC01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Laser Position </a:t>
            </a:r>
            <a:r>
              <a:rPr lang="de-DE" dirty="0" err="1"/>
              <a:t>Accuracy</a:t>
            </a:r>
            <a:r>
              <a:rPr lang="de-DE" dirty="0"/>
              <a:t> Test </a:t>
            </a:r>
            <a:r>
              <a:rPr lang="de-DE" dirty="0" err="1"/>
              <a:t>Results</a:t>
            </a:r>
            <a:endParaRPr lang="de-DE" dirty="0"/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CA576276-6188-4AA1-A1DF-48D8FF55F7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921952"/>
              </p:ext>
            </p:extLst>
          </p:nvPr>
        </p:nvGraphicFramePr>
        <p:xfrm>
          <a:off x="3909695" y="2711450"/>
          <a:ext cx="4372610" cy="2579688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511300">
                  <a:extLst>
                    <a:ext uri="{9D8B030D-6E8A-4147-A177-3AD203B41FA5}">
                      <a16:colId xmlns:a16="http://schemas.microsoft.com/office/drawing/2014/main" val="2883582738"/>
                    </a:ext>
                  </a:extLst>
                </a:gridCol>
                <a:gridCol w="1407795">
                  <a:extLst>
                    <a:ext uri="{9D8B030D-6E8A-4147-A177-3AD203B41FA5}">
                      <a16:colId xmlns:a16="http://schemas.microsoft.com/office/drawing/2014/main" val="4283017108"/>
                    </a:ext>
                  </a:extLst>
                </a:gridCol>
                <a:gridCol w="1453515">
                  <a:extLst>
                    <a:ext uri="{9D8B030D-6E8A-4147-A177-3AD203B41FA5}">
                      <a16:colId xmlns:a16="http://schemas.microsoft.com/office/drawing/2014/main" val="16215368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Mirror Input (mm)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Mirror Input y (mm)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Relative Distance (mm)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77310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-3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-2.992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62699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-2.5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-2.488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9200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-2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-1.982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34765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-1.5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-1.491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159285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-1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-0.984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011725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-0.5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-0.523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13107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0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0.0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9366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0.5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0.479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680334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1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0.971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90507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1.5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1.503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189492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2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1.994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196182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2.5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2.483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122293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b="0" kern="100" dirty="0">
                          <a:effectLst/>
                        </a:rPr>
                        <a:t>3</a:t>
                      </a:r>
                      <a:endParaRPr lang="de-DE" sz="11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0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2.975</a:t>
                      </a:r>
                      <a:endParaRPr lang="de-DE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1859865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FA1DAB87-5F17-462C-B0A8-8677E3254949}"/>
              </a:ext>
            </a:extLst>
          </p:cNvPr>
          <p:cNvSpPr txBox="1"/>
          <p:nvPr/>
        </p:nvSpPr>
        <p:spPr>
          <a:xfrm>
            <a:off x="1098958" y="1690688"/>
            <a:ext cx="5763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Distance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mirror</a:t>
            </a:r>
            <a:r>
              <a:rPr lang="de-DE" dirty="0"/>
              <a:t> and </a:t>
            </a:r>
            <a:r>
              <a:rPr lang="de-DE" dirty="0" err="1"/>
              <a:t>target</a:t>
            </a:r>
            <a:r>
              <a:rPr lang="de-DE" dirty="0"/>
              <a:t> plane: 225 mm</a:t>
            </a:r>
          </a:p>
        </p:txBody>
      </p:sp>
    </p:spTree>
    <p:extLst>
      <p:ext uri="{BB962C8B-B14F-4D97-AF65-F5344CB8AC3E}">
        <p14:creationId xmlns:p14="http://schemas.microsoft.com/office/powerpoint/2010/main" val="3039213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48A17D-AB89-41DF-B3FE-CF4250AF4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Calibration</a:t>
            </a:r>
            <a:r>
              <a:rPr lang="de-DE" dirty="0"/>
              <a:t> </a:t>
            </a:r>
            <a:r>
              <a:rPr lang="de-DE" dirty="0" err="1"/>
              <a:t>Procedure</a:t>
            </a:r>
            <a:endParaRPr lang="de-DE" dirty="0"/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0B8CECE6-BBA1-46AC-849C-C136C17297AC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54"/>
          <a:stretch/>
        </p:blipFill>
        <p:spPr bwMode="auto">
          <a:xfrm>
            <a:off x="7046740" y="293934"/>
            <a:ext cx="3829272" cy="2826831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40A74D48-A07D-4FE4-AA7B-0BDFB5D0FC7F}"/>
                  </a:ext>
                </a:extLst>
              </p:cNvPr>
              <p:cNvSpPr txBox="1"/>
              <p:nvPr/>
            </p:nvSpPr>
            <p:spPr>
              <a:xfrm>
                <a:off x="838200" y="1937856"/>
                <a:ext cx="5436764" cy="31393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The coordinates that are used in the laser and the coordinates that are recorded by the camera are rotated and translated versions of each other.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𝑅𝐴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A: Points recorded in camera coordinate system</a:t>
                </a:r>
              </a:p>
              <a:p>
                <a:r>
                  <a:rPr lang="en-US" dirty="0"/>
                  <a:t>B: Points recorded in laser coordinate system </a:t>
                </a:r>
              </a:p>
              <a:p>
                <a:r>
                  <a:rPr lang="en-US" dirty="0"/>
                  <a:t>R: Rotation matrix</a:t>
                </a:r>
              </a:p>
              <a:p>
                <a:r>
                  <a:rPr lang="en-US" dirty="0"/>
                  <a:t>t: translation vector </a:t>
                </a:r>
              </a:p>
              <a:p>
                <a:endParaRPr lang="en-US" dirty="0"/>
              </a:p>
              <a:p>
                <a:r>
                  <a:rPr lang="en-US" dirty="0"/>
                  <a:t> Calibration procedure finds the optimal R and t</a:t>
                </a:r>
                <a:endParaRPr lang="de-DE" dirty="0"/>
              </a:p>
            </p:txBody>
          </p:sp>
        </mc:Choice>
        <mc:Fallback xmlns="">
          <p:sp>
            <p:nvSpPr>
              <p:cNvPr id="5" name="Textfeld 4">
                <a:extLst>
                  <a:ext uri="{FF2B5EF4-FFF2-40B4-BE49-F238E27FC236}">
                    <a16:creationId xmlns:a16="http://schemas.microsoft.com/office/drawing/2014/main" id="{40A74D48-A07D-4FE4-AA7B-0BDFB5D0FC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937856"/>
                <a:ext cx="5436764" cy="3139321"/>
              </a:xfrm>
              <a:prstGeom prst="rect">
                <a:avLst/>
              </a:prstGeom>
              <a:blipFill>
                <a:blip r:embed="rId3"/>
                <a:stretch>
                  <a:fillRect l="-1010" t="-1165" r="-1571" b="-213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2">
            <a:extLst>
              <a:ext uri="{FF2B5EF4-FFF2-40B4-BE49-F238E27FC236}">
                <a16:creationId xmlns:a16="http://schemas.microsoft.com/office/drawing/2014/main" id="{A0428030-444B-4015-9C64-002FA288BE6C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54"/>
          <a:stretch/>
        </p:blipFill>
        <p:spPr bwMode="auto">
          <a:xfrm>
            <a:off x="7046740" y="3521334"/>
            <a:ext cx="4215187" cy="282683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21CA4A8-CD23-4531-90AF-14E2300DCC95}"/>
              </a:ext>
            </a:extLst>
          </p:cNvPr>
          <p:cNvSpPr txBox="1"/>
          <p:nvPr/>
        </p:nvSpPr>
        <p:spPr>
          <a:xfrm>
            <a:off x="7706417" y="3059667"/>
            <a:ext cx="23383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/>
              <a:t>Recorded</a:t>
            </a:r>
            <a:r>
              <a:rPr lang="de-DE" sz="1200" dirty="0"/>
              <a:t> </a:t>
            </a:r>
            <a:r>
              <a:rPr lang="de-DE" sz="1200" dirty="0" err="1"/>
              <a:t>points</a:t>
            </a:r>
            <a:r>
              <a:rPr lang="de-DE" sz="1200" dirty="0"/>
              <a:t> </a:t>
            </a:r>
            <a:r>
              <a:rPr lang="de-DE" sz="1200" dirty="0" err="1"/>
              <a:t>before</a:t>
            </a:r>
            <a:r>
              <a:rPr lang="de-DE" sz="1200" dirty="0"/>
              <a:t> </a:t>
            </a:r>
            <a:r>
              <a:rPr lang="de-DE" sz="1200" dirty="0" err="1"/>
              <a:t>calibration</a:t>
            </a:r>
            <a:endParaRPr lang="de-DE" sz="120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C78D427-9990-401A-AFE6-4694C57335F4}"/>
              </a:ext>
            </a:extLst>
          </p:cNvPr>
          <p:cNvSpPr/>
          <p:nvPr/>
        </p:nvSpPr>
        <p:spPr>
          <a:xfrm>
            <a:off x="7706417" y="6225970"/>
            <a:ext cx="22286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 err="1"/>
              <a:t>Recorded</a:t>
            </a:r>
            <a:r>
              <a:rPr lang="de-DE" sz="1200" dirty="0"/>
              <a:t> </a:t>
            </a:r>
            <a:r>
              <a:rPr lang="de-DE" sz="1200" dirty="0" err="1"/>
              <a:t>points</a:t>
            </a:r>
            <a:r>
              <a:rPr lang="de-DE" sz="1200" dirty="0"/>
              <a:t> after </a:t>
            </a:r>
            <a:r>
              <a:rPr lang="de-DE" sz="1200" dirty="0" err="1"/>
              <a:t>calibration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698589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816A94-C01B-44E4-8713-CFF0618AC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Marker </a:t>
            </a:r>
            <a:r>
              <a:rPr lang="de-DE" dirty="0" err="1"/>
              <a:t>Detection</a:t>
            </a:r>
            <a:r>
              <a:rPr lang="de-DE" dirty="0"/>
              <a:t> </a:t>
            </a:r>
            <a:r>
              <a:rPr lang="de-DE" dirty="0" err="1"/>
              <a:t>Algorithms</a:t>
            </a:r>
            <a:endParaRPr lang="de-DE" dirty="0"/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8C2A7F7F-B352-459A-94EF-C01E290359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1464695"/>
              </p:ext>
            </p:extLst>
          </p:nvPr>
        </p:nvGraphicFramePr>
        <p:xfrm>
          <a:off x="2884094" y="1837983"/>
          <a:ext cx="5937250" cy="685800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2968625">
                  <a:extLst>
                    <a:ext uri="{9D8B030D-6E8A-4147-A177-3AD203B41FA5}">
                      <a16:colId xmlns:a16="http://schemas.microsoft.com/office/drawing/2014/main" val="1944726345"/>
                    </a:ext>
                  </a:extLst>
                </a:gridCol>
                <a:gridCol w="2968625">
                  <a:extLst>
                    <a:ext uri="{9D8B030D-6E8A-4147-A177-3AD203B41FA5}">
                      <a16:colId xmlns:a16="http://schemas.microsoft.com/office/drawing/2014/main" val="14239173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Algorithm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Runtime (ms)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909734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ARuCO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4-30 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0392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WHYCon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2-3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113445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Hough Circle Detector</a:t>
                      </a:r>
                      <a:endParaRPr lang="de-DE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8-10</a:t>
                      </a:r>
                      <a:endParaRPr lang="de-DE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7164788"/>
                  </a:ext>
                </a:extLst>
              </a:tr>
            </a:tbl>
          </a:graphicData>
        </a:graphic>
      </p:graphicFrame>
      <p:sp>
        <p:nvSpPr>
          <p:cNvPr id="6" name="Textfeld 5">
            <a:extLst>
              <a:ext uri="{FF2B5EF4-FFF2-40B4-BE49-F238E27FC236}">
                <a16:creationId xmlns:a16="http://schemas.microsoft.com/office/drawing/2014/main" id="{38AA8FAF-9AE8-4BB6-A520-EBB2ADB19C88}"/>
              </a:ext>
            </a:extLst>
          </p:cNvPr>
          <p:cNvSpPr txBox="1"/>
          <p:nvPr/>
        </p:nvSpPr>
        <p:spPr>
          <a:xfrm>
            <a:off x="1073791" y="3095538"/>
            <a:ext cx="3961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WHYCon</a:t>
            </a:r>
            <a:r>
              <a:rPr lang="de-DE" dirty="0"/>
              <a:t> </a:t>
            </a:r>
            <a:r>
              <a:rPr lang="de-DE" dirty="0" err="1"/>
              <a:t>algorithm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84B6300-06A8-48DC-B8C3-7739D3555A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6" t="12709" r="50007" b="53770"/>
          <a:stretch/>
        </p:blipFill>
        <p:spPr>
          <a:xfrm>
            <a:off x="7726260" y="3665900"/>
            <a:ext cx="2365696" cy="240764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A889E4C-9B93-436C-8A90-B7EE7E1610B2}"/>
              </a:ext>
            </a:extLst>
          </p:cNvPr>
          <p:cNvSpPr txBox="1"/>
          <p:nvPr/>
        </p:nvSpPr>
        <p:spPr>
          <a:xfrm>
            <a:off x="8341484" y="6223570"/>
            <a:ext cx="1135247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err="1"/>
              <a:t>WHYCon</a:t>
            </a:r>
            <a:r>
              <a:rPr lang="de-DE" sz="1100" dirty="0"/>
              <a:t> </a:t>
            </a:r>
            <a:r>
              <a:rPr lang="de-DE" sz="1100" dirty="0" err="1"/>
              <a:t>marker</a:t>
            </a:r>
            <a:endParaRPr lang="de-DE" sz="1100" dirty="0"/>
          </a:p>
          <a:p>
            <a:endParaRPr lang="de-DE" dirty="0"/>
          </a:p>
        </p:txBody>
      </p:sp>
      <p:pic>
        <p:nvPicPr>
          <p:cNvPr id="5122" name="Picture 2" descr="ArUco marker tracking on the HoloLens - Mitchell Doughty">
            <a:extLst>
              <a:ext uri="{FF2B5EF4-FFF2-40B4-BE49-F238E27FC236}">
                <a16:creationId xmlns:a16="http://schemas.microsoft.com/office/drawing/2014/main" id="{99384962-FE01-49FE-8540-0D34DEDE3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438" y="3791185"/>
            <a:ext cx="2197326" cy="2157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5FEC76E2-B8E3-4B7F-B90F-E593376F0E0A}"/>
              </a:ext>
            </a:extLst>
          </p:cNvPr>
          <p:cNvSpPr txBox="1"/>
          <p:nvPr/>
        </p:nvSpPr>
        <p:spPr>
          <a:xfrm>
            <a:off x="2440245" y="6136070"/>
            <a:ext cx="11017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/>
              <a:t>ARuCO</a:t>
            </a:r>
            <a:r>
              <a:rPr lang="de-DE" sz="1200" dirty="0"/>
              <a:t> </a:t>
            </a:r>
            <a:r>
              <a:rPr lang="de-DE" sz="1200" dirty="0" err="1"/>
              <a:t>marker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285854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B37D98-C002-4529-B55F-EE7CE80C9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Latency</a:t>
            </a:r>
            <a:endParaRPr lang="de-DE" dirty="0"/>
          </a:p>
        </p:txBody>
      </p:sp>
      <p:graphicFrame>
        <p:nvGraphicFramePr>
          <p:cNvPr id="7" name="Inhaltsplatzhalter 6">
            <a:extLst>
              <a:ext uri="{FF2B5EF4-FFF2-40B4-BE49-F238E27FC236}">
                <a16:creationId xmlns:a16="http://schemas.microsoft.com/office/drawing/2014/main" id="{0B1C4C47-0C4F-49FD-80E1-D8D7ED1280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89897"/>
              </p:ext>
            </p:extLst>
          </p:nvPr>
        </p:nvGraphicFramePr>
        <p:xfrm>
          <a:off x="1065401" y="1820829"/>
          <a:ext cx="8107260" cy="192024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21452">
                  <a:extLst>
                    <a:ext uri="{9D8B030D-6E8A-4147-A177-3AD203B41FA5}">
                      <a16:colId xmlns:a16="http://schemas.microsoft.com/office/drawing/2014/main" val="3812032359"/>
                    </a:ext>
                  </a:extLst>
                </a:gridCol>
                <a:gridCol w="1621452">
                  <a:extLst>
                    <a:ext uri="{9D8B030D-6E8A-4147-A177-3AD203B41FA5}">
                      <a16:colId xmlns:a16="http://schemas.microsoft.com/office/drawing/2014/main" val="3918001804"/>
                    </a:ext>
                  </a:extLst>
                </a:gridCol>
                <a:gridCol w="1621452">
                  <a:extLst>
                    <a:ext uri="{9D8B030D-6E8A-4147-A177-3AD203B41FA5}">
                      <a16:colId xmlns:a16="http://schemas.microsoft.com/office/drawing/2014/main" val="1007836343"/>
                    </a:ext>
                  </a:extLst>
                </a:gridCol>
                <a:gridCol w="1621452">
                  <a:extLst>
                    <a:ext uri="{9D8B030D-6E8A-4147-A177-3AD203B41FA5}">
                      <a16:colId xmlns:a16="http://schemas.microsoft.com/office/drawing/2014/main" val="943981385"/>
                    </a:ext>
                  </a:extLst>
                </a:gridCol>
                <a:gridCol w="1621452">
                  <a:extLst>
                    <a:ext uri="{9D8B030D-6E8A-4147-A177-3AD203B41FA5}">
                      <a16:colId xmlns:a16="http://schemas.microsoft.com/office/drawing/2014/main" val="1361765094"/>
                    </a:ext>
                  </a:extLst>
                </a:gridCol>
              </a:tblGrid>
              <a:tr h="210863"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Resolution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MJPG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NV12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YUY2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BGRA32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895039264"/>
                  </a:ext>
                </a:extLst>
              </a:tr>
              <a:tr h="210863"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4096 x 3072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111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-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-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168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303381"/>
                  </a:ext>
                </a:extLst>
              </a:tr>
              <a:tr h="210863"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3840 x 2160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72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-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-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161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440810337"/>
                  </a:ext>
                </a:extLst>
              </a:tr>
              <a:tr h="210863"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2048 x 1536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59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-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-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72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231950007"/>
                  </a:ext>
                </a:extLst>
              </a:tr>
              <a:tr h="210863"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2560 x 1440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67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-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-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85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51859667"/>
                  </a:ext>
                </a:extLst>
              </a:tr>
              <a:tr h="210863"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1920 x 1080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63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-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-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75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027117251"/>
                  </a:ext>
                </a:extLst>
              </a:tr>
              <a:tr h="210863">
                <a:tc>
                  <a:txBody>
                    <a:bodyPr/>
                    <a:lstStyle/>
                    <a:p>
                      <a:r>
                        <a:rPr lang="de-DE" sz="105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1280 x 720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62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66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59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68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519264576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76041C56-209F-4877-9885-E9D09AFD5DD7}"/>
              </a:ext>
            </a:extLst>
          </p:cNvPr>
          <p:cNvSpPr txBox="1"/>
          <p:nvPr/>
        </p:nvSpPr>
        <p:spPr>
          <a:xfrm>
            <a:off x="1065401" y="1432893"/>
            <a:ext cx="4281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Windows Latency (</a:t>
            </a:r>
            <a:r>
              <a:rPr lang="en-US" dirty="0" err="1"/>
              <a:t>ms</a:t>
            </a:r>
            <a:r>
              <a:rPr lang="en-US" dirty="0"/>
              <a:t>) from Color Camera</a:t>
            </a:r>
            <a:r>
              <a:rPr lang="en-US" baseline="30000" dirty="0"/>
              <a:t>1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E666ED2-BB67-4521-82FA-8B8460BD76EA}"/>
              </a:ext>
            </a:extLst>
          </p:cNvPr>
          <p:cNvSpPr txBox="1"/>
          <p:nvPr/>
        </p:nvSpPr>
        <p:spPr>
          <a:xfrm>
            <a:off x="1065401" y="3846861"/>
            <a:ext cx="3431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Latency (</a:t>
            </a:r>
            <a:r>
              <a:rPr lang="en-US" dirty="0" err="1"/>
              <a:t>ms</a:t>
            </a:r>
            <a:r>
              <a:rPr lang="en-US" dirty="0"/>
              <a:t>) from Depth Camera</a:t>
            </a:r>
            <a:r>
              <a:rPr lang="en-US" baseline="30000" dirty="0"/>
              <a:t>1</a:t>
            </a:r>
            <a:endParaRPr lang="de-DE" dirty="0"/>
          </a:p>
        </p:txBody>
      </p:sp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E31CB820-E954-4B3F-92DE-CB15469E85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8701313"/>
              </p:ext>
            </p:extLst>
          </p:nvPr>
        </p:nvGraphicFramePr>
        <p:xfrm>
          <a:off x="1065401" y="4216192"/>
          <a:ext cx="9735424" cy="164592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2433856">
                  <a:extLst>
                    <a:ext uri="{9D8B030D-6E8A-4147-A177-3AD203B41FA5}">
                      <a16:colId xmlns:a16="http://schemas.microsoft.com/office/drawing/2014/main" val="2076692397"/>
                    </a:ext>
                  </a:extLst>
                </a:gridCol>
                <a:gridCol w="2433856">
                  <a:extLst>
                    <a:ext uri="{9D8B030D-6E8A-4147-A177-3AD203B41FA5}">
                      <a16:colId xmlns:a16="http://schemas.microsoft.com/office/drawing/2014/main" val="3090936180"/>
                    </a:ext>
                  </a:extLst>
                </a:gridCol>
                <a:gridCol w="2433856">
                  <a:extLst>
                    <a:ext uri="{9D8B030D-6E8A-4147-A177-3AD203B41FA5}">
                      <a16:colId xmlns:a16="http://schemas.microsoft.com/office/drawing/2014/main" val="56948552"/>
                    </a:ext>
                  </a:extLst>
                </a:gridCol>
                <a:gridCol w="2433856">
                  <a:extLst>
                    <a:ext uri="{9D8B030D-6E8A-4147-A177-3AD203B41FA5}">
                      <a16:colId xmlns:a16="http://schemas.microsoft.com/office/drawing/2014/main" val="2403889909"/>
                    </a:ext>
                  </a:extLst>
                </a:gridCol>
              </a:tblGrid>
              <a:tr h="220927"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Depth Mode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Resolution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Linux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Windows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801814687"/>
                  </a:ext>
                </a:extLst>
              </a:tr>
              <a:tr h="220927"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NFOV </a:t>
                      </a:r>
                      <a:r>
                        <a:rPr lang="de-DE" sz="1050" dirty="0" err="1">
                          <a:effectLst/>
                        </a:rPr>
                        <a:t>Binned</a:t>
                      </a:r>
                      <a:endParaRPr lang="de-DE" sz="1050" dirty="0">
                        <a:effectLst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320 x 288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42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36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449044195"/>
                  </a:ext>
                </a:extLst>
              </a:tr>
              <a:tr h="220927"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NFOV </a:t>
                      </a:r>
                      <a:r>
                        <a:rPr lang="de-DE" sz="1050" dirty="0" err="1">
                          <a:effectLst/>
                        </a:rPr>
                        <a:t>Unbinned</a:t>
                      </a:r>
                      <a:endParaRPr lang="de-DE" sz="1050" dirty="0">
                        <a:effectLst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640 x 576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42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35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547786926"/>
                  </a:ext>
                </a:extLst>
              </a:tr>
              <a:tr h="220927">
                <a:tc>
                  <a:txBody>
                    <a:bodyPr/>
                    <a:lstStyle/>
                    <a:p>
                      <a:r>
                        <a:rPr lang="de-DE" sz="105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WFOV </a:t>
                      </a:r>
                      <a:r>
                        <a:rPr lang="de-DE" sz="1050" dirty="0" err="1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Binned</a:t>
                      </a:r>
                      <a:endParaRPr lang="de-DE" sz="1050" dirty="0"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512 x 512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33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</a:rPr>
                        <a:t>27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612891942"/>
                  </a:ext>
                </a:extLst>
              </a:tr>
              <a:tr h="220927"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WFOV Unbinned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1024 x 1024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73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62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2129484012"/>
                  </a:ext>
                </a:extLst>
              </a:tr>
              <a:tr h="220927"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Passive IR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>
                          <a:effectLst/>
                        </a:rPr>
                        <a:t>1024 x 1024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15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r>
                        <a:rPr lang="de-DE" sz="1050" dirty="0">
                          <a:effectLst/>
                        </a:rPr>
                        <a:t>13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027583093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926B1F3F-0365-45CF-8D1B-36575C6F27FD}"/>
              </a:ext>
            </a:extLst>
          </p:cNvPr>
          <p:cNvSpPr txBox="1"/>
          <p:nvPr/>
        </p:nvSpPr>
        <p:spPr>
          <a:xfrm>
            <a:off x="973123" y="5980292"/>
            <a:ext cx="3806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Measured</a:t>
            </a:r>
            <a:r>
              <a:rPr lang="de-DE" dirty="0"/>
              <a:t> Total System </a:t>
            </a:r>
            <a:r>
              <a:rPr lang="de-DE" dirty="0" err="1"/>
              <a:t>Latency</a:t>
            </a:r>
            <a:r>
              <a:rPr lang="de-DE" dirty="0"/>
              <a:t>: 85 </a:t>
            </a:r>
            <a:r>
              <a:rPr lang="de-DE" dirty="0" err="1"/>
              <a:t>ms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B639633-1AC8-40B4-AF87-420A89234B61}"/>
              </a:ext>
            </a:extLst>
          </p:cNvPr>
          <p:cNvSpPr txBox="1"/>
          <p:nvPr/>
        </p:nvSpPr>
        <p:spPr>
          <a:xfrm>
            <a:off x="1065401" y="6467804"/>
            <a:ext cx="38106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1: https://github.com/microsoft/Azure-Kinect-Sensor-SDK/issues/816</a:t>
            </a:r>
          </a:p>
        </p:txBody>
      </p:sp>
    </p:spTree>
    <p:extLst>
      <p:ext uri="{BB962C8B-B14F-4D97-AF65-F5344CB8AC3E}">
        <p14:creationId xmlns:p14="http://schemas.microsoft.com/office/powerpoint/2010/main" val="2546597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7CF7E5-0FAF-4B49-A103-A2B7DD842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Tracking Performance</a:t>
            </a:r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62A82788-9526-4095-95A2-3FC4C59F3B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6171427"/>
              </p:ext>
            </p:extLst>
          </p:nvPr>
        </p:nvGraphicFramePr>
        <p:xfrm>
          <a:off x="1912690" y="1984373"/>
          <a:ext cx="7650760" cy="257924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3825380">
                  <a:extLst>
                    <a:ext uri="{9D8B030D-6E8A-4147-A177-3AD203B41FA5}">
                      <a16:colId xmlns:a16="http://schemas.microsoft.com/office/drawing/2014/main" val="2631112935"/>
                    </a:ext>
                  </a:extLst>
                </a:gridCol>
                <a:gridCol w="3825380">
                  <a:extLst>
                    <a:ext uri="{9D8B030D-6E8A-4147-A177-3AD203B41FA5}">
                      <a16:colId xmlns:a16="http://schemas.microsoft.com/office/drawing/2014/main" val="271980729"/>
                    </a:ext>
                  </a:extLst>
                </a:gridCol>
              </a:tblGrid>
              <a:tr h="3205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Parts of Code</a:t>
                      </a:r>
                      <a:endParaRPr lang="de-DE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Elapsed Time (ms)</a:t>
                      </a:r>
                      <a:endParaRPr lang="de-DE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41255830"/>
                  </a:ext>
                </a:extLst>
              </a:tr>
              <a:tr h="3205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Capturing Color Image</a:t>
                      </a:r>
                      <a:endParaRPr lang="de-DE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3</a:t>
                      </a:r>
                      <a:endParaRPr lang="de-DE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27957785"/>
                  </a:ext>
                </a:extLst>
              </a:tr>
              <a:tr h="3205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Marker Detection </a:t>
                      </a:r>
                      <a:endParaRPr lang="de-DE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2</a:t>
                      </a:r>
                      <a:endParaRPr lang="de-DE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6831920"/>
                  </a:ext>
                </a:extLst>
              </a:tr>
              <a:tr h="65594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Transforming Depth Image to Color Camera´s Coordinate System </a:t>
                      </a:r>
                      <a:endParaRPr lang="de-DE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15</a:t>
                      </a:r>
                      <a:endParaRPr lang="de-DE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18760627"/>
                  </a:ext>
                </a:extLst>
              </a:tr>
              <a:tr h="3205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3D to mirror coordinate conversion </a:t>
                      </a:r>
                      <a:endParaRPr lang="de-DE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1</a:t>
                      </a:r>
                      <a:endParaRPr lang="de-DE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13257115"/>
                  </a:ext>
                </a:extLst>
              </a:tr>
              <a:tr h="3205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Mirror Adjustment</a:t>
                      </a:r>
                      <a:endParaRPr lang="de-DE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2</a:t>
                      </a:r>
                      <a:endParaRPr lang="de-DE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98576372"/>
                  </a:ext>
                </a:extLst>
              </a:tr>
              <a:tr h="3205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Total time</a:t>
                      </a:r>
                      <a:endParaRPr lang="de-DE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23</a:t>
                      </a:r>
                      <a:endParaRPr lang="de-DE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5833332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06DBD4D2-CD04-4373-8A0C-65C9804DE505}"/>
              </a:ext>
            </a:extLst>
          </p:cNvPr>
          <p:cNvSpPr txBox="1"/>
          <p:nvPr/>
        </p:nvSpPr>
        <p:spPr>
          <a:xfrm>
            <a:off x="838200" y="4798503"/>
            <a:ext cx="47950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Typical</a:t>
            </a:r>
            <a:r>
              <a:rPr lang="de-DE" dirty="0"/>
              <a:t> </a:t>
            </a:r>
            <a:r>
              <a:rPr lang="de-DE" dirty="0" err="1"/>
              <a:t>speed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target</a:t>
            </a:r>
            <a:r>
              <a:rPr lang="de-DE" dirty="0"/>
              <a:t> (mm/s): 0 - 500</a:t>
            </a:r>
          </a:p>
          <a:p>
            <a:r>
              <a:rPr lang="de-DE" dirty="0" err="1"/>
              <a:t>Typical</a:t>
            </a:r>
            <a:r>
              <a:rPr lang="de-DE" dirty="0"/>
              <a:t> </a:t>
            </a:r>
            <a:r>
              <a:rPr lang="de-DE" dirty="0" err="1"/>
              <a:t>tracking</a:t>
            </a:r>
            <a:r>
              <a:rPr lang="de-DE" dirty="0"/>
              <a:t> lag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latency</a:t>
            </a:r>
            <a:r>
              <a:rPr lang="de-DE" dirty="0"/>
              <a:t> (mm): 0 - 42.5 </a:t>
            </a:r>
          </a:p>
        </p:txBody>
      </p:sp>
    </p:spTree>
    <p:extLst>
      <p:ext uri="{BB962C8B-B14F-4D97-AF65-F5344CB8AC3E}">
        <p14:creationId xmlns:p14="http://schemas.microsoft.com/office/powerpoint/2010/main" val="441878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0CE28F-7FAA-4960-8483-B04D9D24D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Target Tracking Demo</a:t>
            </a:r>
          </a:p>
        </p:txBody>
      </p:sp>
      <p:pic>
        <p:nvPicPr>
          <p:cNvPr id="4" name="VID_20230712_132011">
            <a:hlinkClick r:id="" action="ppaction://media"/>
            <a:extLst>
              <a:ext uri="{FF2B5EF4-FFF2-40B4-BE49-F238E27FC236}">
                <a16:creationId xmlns:a16="http://schemas.microsoft.com/office/drawing/2014/main" id="{12641A78-EBDE-4A86-A282-55B99ABAFA3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827794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462</Words>
  <Application>Microsoft Office PowerPoint</Application>
  <PresentationFormat>Breitbild</PresentationFormat>
  <Paragraphs>196</Paragraphs>
  <Slides>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Times New Roman</vt:lpstr>
      <vt:lpstr>Office</vt:lpstr>
      <vt:lpstr>System Setup</vt:lpstr>
      <vt:lpstr>Position Test Setup</vt:lpstr>
      <vt:lpstr>Laser Position Accuracy Test Results</vt:lpstr>
      <vt:lpstr>Laser Position Accuracy Test Results</vt:lpstr>
      <vt:lpstr>Calibration Procedure</vt:lpstr>
      <vt:lpstr>Marker Detection Algorithms</vt:lpstr>
      <vt:lpstr>Camera Latency</vt:lpstr>
      <vt:lpstr>Tracking Performance</vt:lpstr>
      <vt:lpstr>Target Tracking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Arda Buglagil [Student]</dc:creator>
  <cp:lastModifiedBy>Arda Buglagil [Student]</cp:lastModifiedBy>
  <cp:revision>13</cp:revision>
  <dcterms:created xsi:type="dcterms:W3CDTF">2023-07-12T11:02:01Z</dcterms:created>
  <dcterms:modified xsi:type="dcterms:W3CDTF">2023-07-12T13:19:22Z</dcterms:modified>
</cp:coreProperties>
</file>

<file path=docProps/thumbnail.jpeg>
</file>